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82" r:id="rId6"/>
    <p:sldId id="284" r:id="rId7"/>
    <p:sldId id="285" r:id="rId8"/>
    <p:sldId id="260" r:id="rId9"/>
    <p:sldId id="261" r:id="rId10"/>
    <p:sldId id="262" r:id="rId11"/>
    <p:sldId id="265" r:id="rId12"/>
    <p:sldId id="283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A3295-BA93-4111-88A9-52365B9577CD}" type="datetimeFigureOut">
              <a:rPr lang="en-US" smtClean="0"/>
              <a:pPr/>
              <a:t>3/13/2010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16AD4-2B4A-4882-9646-B33A39132D95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16AD4-2B4A-4882-9646-B33A39132D95}" type="slidenum">
              <a:rPr lang="en-IN" smtClean="0"/>
              <a:pPr/>
              <a:t>2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16AD4-2B4A-4882-9646-B33A39132D95}" type="slidenum">
              <a:rPr lang="en-IN" smtClean="0"/>
              <a:pPr/>
              <a:t>19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61DB8-0F0D-4630-A5D6-A493D2ADE668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1624-C859-40BA-B9EB-BF7184DFBF7F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EB6C1-D24F-458C-AFD5-69F2FF3AA43A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3E2F-1F1D-4B2A-8AF0-4FE5E1C0414C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E1C6C-6BE4-49ED-B124-7D6A2402108A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E5C4-F585-4B66-80B9-6960B31EFE03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100D-146D-4EFB-9B7D-6928FFD4251A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B61F-3978-4AB9-B6F9-6D3B86B353EA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F7AC-CF41-40BD-BADD-D21250A3EA04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94479-AE82-47FF-A275-C905D880EB96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DCECA-FA7B-4DA8-97A8-5B308ED9A5C5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42450-E548-4FB8-8FC9-BE499F632EE4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F8AB0-F1D6-4B66-90EE-408F48C32C6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2400" cy="1470025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 and Simulink for Control Systems</a:t>
            </a:r>
            <a:endParaRPr lang="en-IN" sz="2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7562"/>
            <a:ext cx="6400800" cy="1752600"/>
          </a:xfrm>
        </p:spPr>
        <p:txBody>
          <a:bodyPr/>
          <a:lstStyle/>
          <a:p>
            <a:r>
              <a:rPr lang="en-US" sz="2000" dirty="0" smtClean="0">
                <a:solidFill>
                  <a:srgbClr val="002060"/>
                </a:solidFill>
              </a:rPr>
              <a:t>Dr. P. Sumathi 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Assistant Professor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DA-IICT, Gandhinagar</a:t>
            </a:r>
          </a:p>
          <a:p>
            <a:endParaRPr lang="en-US" dirty="0" smtClean="0"/>
          </a:p>
          <a:p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572140"/>
            <a:ext cx="1333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492922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IN" sz="2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23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Frequency-domain analysis.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bode           	- Bode diagrams of the frequency response.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lti/bodemag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	- Bode magnitude diagram only.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0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margin         	- Gain and phase margins.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nyquist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	-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Nyquist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plot.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nichols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	- Nichols plot.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lti/allmargin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	- All crossover frequencies and related gain/phase margins.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lti/freqresp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	- Frequency response over a frequency grid.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lti/evalfr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	- Evaluate frequency response at given frequency.</a:t>
            </a: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Graphical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User Interfaces.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ltiview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	 - LTI Viewer (time and frequency response analysis).</a:t>
            </a:r>
          </a:p>
          <a:p>
            <a:pPr>
              <a:lnSpc>
                <a:spcPct val="120000"/>
              </a:lnSpc>
              <a:buNone/>
            </a:pPr>
            <a:endParaRPr lang="en-US" sz="6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93BF-C6E9-4AFF-8B22-760E0AE1D9AD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21510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IN" sz="4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IN" sz="4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System interconnections.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append        	 - Group LTI models by appending inputs and outputs.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parallel      	 - Connect LTI models in parallel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(overloaded +).</a:t>
            </a: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series       	 - Connect LTI models in series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(overloaded *).</a:t>
            </a: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feedback      	 - Connect LTI models with a feedback loop.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lti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/connect   	 - Arbitrary interconnection of LTI models.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sumblk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	 - Specify summing junction (for use with CONNECT).</a:t>
            </a: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Overloaded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arithmetic operations.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+ and -       	- Add and subtract systems (parallel connection).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*             	- Multiply systems (series connection).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\              	- Left divide -- sys1\sys2 means inv(sys1)*sys2.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/             	- Right divide -- sys1/sys2 means sys1*inv(sys2).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^             	- Powers of a given system.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'             	- Pertransposition.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.'             	- Transposition of input/output map.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.*            	- Element-by-element multiplication.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[..]          	- Concatenate models along inputs or outputs.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</a:p>
          <a:p>
            <a:pPr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en-IN" sz="52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F07F-FFC9-4B05-B3A4-3EC53B08BB59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278608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State-space (SS) models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7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canon        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 - State-space canonical forms.</a:t>
            </a:r>
          </a:p>
          <a:p>
            <a:pPr>
              <a:lnSpc>
                <a:spcPct val="17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ctrb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	 - Controllability matrix.</a:t>
            </a:r>
          </a:p>
          <a:p>
            <a:pPr>
              <a:lnSpc>
                <a:spcPct val="17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obsv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	 - Observability matrix.</a:t>
            </a:r>
          </a:p>
          <a:p>
            <a:pPr>
              <a:lnSpc>
                <a:spcPct val="17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7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en-IN" sz="52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F07F-FFC9-4B05-B3A4-3EC53B08BB59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Simulink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9C048-51F5-4B2B-9D79-5B635612CBC1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13</a:t>
            </a:fld>
            <a:endParaRPr lang="en-IN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1032" y="1214422"/>
            <a:ext cx="8457248" cy="457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00232" y="257174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Simulink Library Browser</a:t>
            </a:r>
            <a:endParaRPr lang="en-IN" dirty="0"/>
          </a:p>
        </p:txBody>
      </p:sp>
      <p:sp>
        <p:nvSpPr>
          <p:cNvPr id="7" name="Right Arrow 6"/>
          <p:cNvSpPr/>
          <p:nvPr/>
        </p:nvSpPr>
        <p:spPr>
          <a:xfrm flipH="1">
            <a:off x="2500298" y="2500306"/>
            <a:ext cx="714380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Down Arrow 7"/>
          <p:cNvSpPr/>
          <p:nvPr/>
        </p:nvSpPr>
        <p:spPr>
          <a:xfrm>
            <a:off x="1500166" y="928670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4572000" y="357187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 file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Simulink models 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A4F75-2D43-4BDB-A196-862B60862D7B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14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0087" y="2256236"/>
            <a:ext cx="6503825" cy="321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1500174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 Response</a:t>
            </a:r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5786446" y="19288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Mux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38576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Mux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30CC-772F-4AC6-8CDC-B8A897A2AB18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15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2311" y="1600200"/>
            <a:ext cx="75593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Simulink models 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3A06E-1C18-4649-9EC4-6D5A2BAD63EA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16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9408" y="2021228"/>
            <a:ext cx="7685184" cy="3683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State space model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472F3-1FB2-4E53-AD98-AF11E3575E2E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17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2408" y="1760557"/>
            <a:ext cx="78791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Compensated System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FB274-48C3-4E17-BBCE-E62B716F6AC5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18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8229600" cy="272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Simulink models 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942DB-B438-4C07-89C4-638E88C1F901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19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2408" y="1600200"/>
            <a:ext cx="78791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PID Controller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ontents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714488"/>
            <a:ext cx="6858048" cy="275749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Introduction to MATLAB and Simulink 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system toolbox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Creating control system models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and frequency response analysis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P, PI, PD, PID controllers</a:t>
            </a:r>
          </a:p>
          <a:p>
            <a:pPr>
              <a:lnSpc>
                <a:spcPct val="150000"/>
              </a:lnSpc>
            </a:pPr>
            <a:r>
              <a:rPr lang="en-US" sz="19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Discrete time systems</a:t>
            </a:r>
          </a:p>
          <a:p>
            <a:endParaRPr lang="en-US" dirty="0" smtClean="0"/>
          </a:p>
          <a:p>
            <a:endParaRPr lang="en-IN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C6DE-E408-41DB-8297-133FEEF185D6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73961-4D01-4F24-8B76-B940F521FD88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20</a:t>
            </a:fld>
            <a:endParaRPr lang="en-IN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4320" y="1600200"/>
            <a:ext cx="76353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Discrete Time systems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DB72-9BF7-445D-9AA7-F054E4A35313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21</a:t>
            </a:fld>
            <a:endParaRPr lang="en-IN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31828"/>
            <a:ext cx="8229600" cy="868346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 Modulation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80357" y="1928802"/>
            <a:ext cx="6783286" cy="309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361A2-C965-42F3-8C7A-E765302EABB7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22</a:t>
            </a:fld>
            <a:endParaRPr lang="en-IN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 Modulation</a:t>
            </a:r>
            <a:endParaRPr lang="en-IN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332" y="842412"/>
            <a:ext cx="8878824" cy="558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2EF7-7A65-483D-A292-84570491A992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23</a:t>
            </a:fld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300037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Thank you</a:t>
            </a:r>
            <a:endParaRPr lang="en-IN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2862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Language of Technical computing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High level language  and interactive environment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Maintained by The Mathworks, Inc. of Natick, Massachusetts.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Available for MS windows and other computer systems.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language was developed in the 1970s for applications involving matrices, linear algebra and numerical analysis.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 stands for “Matrix Laboratory”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a number of add-on software modules, called toolboxes which performs more specialized computations.</a:t>
            </a:r>
            <a:endParaRPr lang="en-IN" sz="1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3F9A-D221-43BD-90E4-3C69F7C78745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Simulink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385806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Simulation and Model-Based design</a:t>
            </a:r>
          </a:p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Integrated with MATLAB</a:t>
            </a:r>
          </a:p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Environment for multidomain simulation and Model-Based design for dynamic and embedded systems </a:t>
            </a:r>
          </a:p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Provides interactive graphical environment </a:t>
            </a:r>
          </a:p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Contains Block libraries </a:t>
            </a: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</a:t>
            </a: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design, test and implement a variety of systems</a:t>
            </a:r>
          </a:p>
          <a:p>
            <a:pPr>
              <a:lnSpc>
                <a:spcPct val="170000"/>
              </a:lnSpc>
            </a:pP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Add-on Products </a:t>
            </a: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</a:t>
            </a:r>
            <a:r>
              <a:rPr lang="en-US" sz="21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 number of Mathworks and third party hardware and software products</a:t>
            </a:r>
          </a:p>
          <a:p>
            <a:endParaRPr lang="en-IN" sz="2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B0519-A087-476F-917D-3D4CC0E3D2C1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28" y="274638"/>
            <a:ext cx="8229600" cy="72547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Starting MATLAB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3E2F-1F1D-4B2A-8AF0-4FE5E1C0414C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5</a:t>
            </a:fld>
            <a:endParaRPr lang="en-IN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1195077"/>
            <a:ext cx="857256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Double click on the MATLAB Icon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will see the MATLAB Desktop – command window and Help browser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Default Desktop layout:</a:t>
            </a:r>
          </a:p>
          <a:p>
            <a:pPr marL="457200" indent="-457200"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Command Window 	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  Communicate  with the MATLAB program</a:t>
            </a:r>
          </a:p>
          <a:p>
            <a:pPr marL="457200" indent="-457200"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Command History      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–   Shows the previous keystrokes entered in the 			          	     command window</a:t>
            </a:r>
          </a:p>
          <a:p>
            <a:pPr marL="457200" indent="-457200"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Current Directory        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  Path of the working directory</a:t>
            </a:r>
          </a:p>
          <a:p>
            <a:pPr marL="457200" indent="-457200"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Workspace                 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  Displays the  variables in the current workspace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 displays the prompt  (&gt;&gt;)  to indicate that it is ready to receive instructions.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Cursor should be placed  just after the prompt. </a:t>
            </a:r>
            <a:r>
              <a:rPr lang="en-US" dirty="0" smtClean="0">
                <a:solidFill>
                  <a:srgbClr val="002060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31762"/>
            <a:ext cx="8229600" cy="72547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Starting MATLAB - </a:t>
            </a:r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 Desktop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83E2F-1F1D-4B2A-8AF0-4FE5E1C0414C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6</a:t>
            </a:fld>
            <a:endParaRPr lang="en-IN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1060" y="928669"/>
            <a:ext cx="7900572" cy="551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00100" y="292893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Workspace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3571868" y="292893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Command Window</a:t>
            </a:r>
            <a:endParaRPr lang="en-IN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485776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Command History</a:t>
            </a:r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107154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Directory</a:t>
            </a:r>
            <a:endParaRPr lang="en-IN" dirty="0"/>
          </a:p>
        </p:txBody>
      </p:sp>
      <p:sp>
        <p:nvSpPr>
          <p:cNvPr id="11" name="Down Arrow 10"/>
          <p:cNvSpPr/>
          <p:nvPr/>
        </p:nvSpPr>
        <p:spPr>
          <a:xfrm>
            <a:off x="4286248" y="1000108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/>
          <p:cNvSpPr txBox="1"/>
          <p:nvPr/>
        </p:nvSpPr>
        <p:spPr>
          <a:xfrm>
            <a:off x="2786050" y="85723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Tool Bar</a:t>
            </a:r>
            <a:endParaRPr lang="en-IN" dirty="0"/>
          </a:p>
        </p:txBody>
      </p:sp>
      <p:sp>
        <p:nvSpPr>
          <p:cNvPr id="14" name="Down Arrow 13"/>
          <p:cNvSpPr/>
          <p:nvPr/>
        </p:nvSpPr>
        <p:spPr>
          <a:xfrm flipH="1">
            <a:off x="2786050" y="1142984"/>
            <a:ext cx="14287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B0519-A087-476F-917D-3D4CC0E3D2C1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7</a:t>
            </a:fld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2071678"/>
            <a:ext cx="60007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Entering Commands and Expressions</a:t>
            </a:r>
          </a:p>
          <a:p>
            <a:endParaRPr lang="en-US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Matrix  Operations</a:t>
            </a:r>
          </a:p>
          <a:p>
            <a:endParaRPr lang="en-US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Plotting with </a:t>
            </a:r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MATLAB</a:t>
            </a:r>
          </a:p>
          <a:p>
            <a:endParaRPr lang="en-US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Creating m file</a:t>
            </a:r>
            <a:endParaRPr lang="en-US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658"/>
            <a:ext cx="8229600" cy="681326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System Toolbox</a:t>
            </a:r>
            <a:endParaRPr lang="en-IN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00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0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Creating linear models.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16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tf</a:t>
            </a: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	 - Create transfer function (TF) models.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16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zpk</a:t>
            </a: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	 - Create zero/pole/gain (ZPK) models.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16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ss</a:t>
            </a: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	 - Create state-space (SS) models.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endParaRPr lang="en-US" sz="16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Conversions.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c2d           	- Continuous to discrete conversion.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d2c            	- Discrete to continuous conversion.</a:t>
            </a:r>
          </a:p>
          <a:p>
            <a:pPr>
              <a:buNone/>
            </a:pPr>
            <a:r>
              <a:rPr lang="en-IN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d2d            	- Resample discrete-time model.</a:t>
            </a:r>
          </a:p>
          <a:p>
            <a:pPr>
              <a:buNone/>
            </a:pPr>
            <a:endParaRPr lang="en-US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tf2ss, ss2tf       </a:t>
            </a:r>
            <a:r>
              <a:rPr lang="en-US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one model to another</a:t>
            </a:r>
            <a:endParaRPr lang="en-IN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US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1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20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33513-4BD4-4EA6-9F9E-C3A0996F9372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8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14353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IN" sz="20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IN" sz="2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en-US" sz="6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Time-domain analysis.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step          	 - Step response.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stepinfo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	 - Step response characteristics (rise time, ...)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impulse        	 - Impulse response.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initial        	 - Free response with initial conditions.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lsim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	 - Response to user-defined input signal.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</a:p>
          <a:p>
            <a:pPr>
              <a:lnSpc>
                <a:spcPct val="120000"/>
              </a:lnSpc>
              <a:buNone/>
            </a:pPr>
            <a:endParaRPr lang="en-IN" sz="6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Compensator 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design.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6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rlocus</a:t>
            </a: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	- Evans root locus.</a:t>
            </a:r>
          </a:p>
          <a:p>
            <a:pPr>
              <a:lnSpc>
                <a:spcPct val="120000"/>
              </a:lnSpc>
              <a:buNone/>
            </a:pPr>
            <a:r>
              <a:rPr lang="en-IN" sz="6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</a:p>
          <a:p>
            <a:pPr>
              <a:buNone/>
            </a:pPr>
            <a:endParaRPr lang="en-IN" sz="3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IN" sz="5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IN" sz="5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  <a:p>
            <a:pPr>
              <a:buNone/>
            </a:pPr>
            <a:endParaRPr lang="en-IN" sz="56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en-IN" sz="5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en-IN" sz="56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86620-7E06-48DA-801B-A69C763499AD}" type="datetime1">
              <a:rPr lang="en-US" smtClean="0"/>
              <a:pPr/>
              <a:t>3/13/2010</a:t>
            </a:fld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F8AB0-F1D6-4B66-90EE-408F48C32C6A}" type="slidenum">
              <a:rPr lang="en-IN" smtClean="0"/>
              <a:pPr/>
              <a:t>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336</Words>
  <Application>Microsoft Office PowerPoint</Application>
  <PresentationFormat>On-screen Show (4:3)</PresentationFormat>
  <Paragraphs>197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MATLAB and Simulink for Control Systems</vt:lpstr>
      <vt:lpstr>Contents</vt:lpstr>
      <vt:lpstr>MATLAB</vt:lpstr>
      <vt:lpstr>Simulink</vt:lpstr>
      <vt:lpstr>Starting MATLAB</vt:lpstr>
      <vt:lpstr>Starting MATLAB - MATLAB Desktop</vt:lpstr>
      <vt:lpstr>Slide 7</vt:lpstr>
      <vt:lpstr>Control System Toolbox</vt:lpstr>
      <vt:lpstr>Slide 9</vt:lpstr>
      <vt:lpstr>Slide 10</vt:lpstr>
      <vt:lpstr>Slide 11</vt:lpstr>
      <vt:lpstr>Slide 12</vt:lpstr>
      <vt:lpstr>Simulink</vt:lpstr>
      <vt:lpstr>Simulink models </vt:lpstr>
      <vt:lpstr>Simulink models </vt:lpstr>
      <vt:lpstr>State space model</vt:lpstr>
      <vt:lpstr>Compensated System</vt:lpstr>
      <vt:lpstr>Simulink models </vt:lpstr>
      <vt:lpstr>PID Controller</vt:lpstr>
      <vt:lpstr>Discrete Time systems</vt:lpstr>
      <vt:lpstr>AM Modulation</vt:lpstr>
      <vt:lpstr>AM Modulation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MATLAB WORKSHOP</dc:title>
  <dc:creator>sumathi</dc:creator>
  <cp:lastModifiedBy>sumathi</cp:lastModifiedBy>
  <cp:revision>135</cp:revision>
  <dcterms:created xsi:type="dcterms:W3CDTF">2010-03-02T04:48:32Z</dcterms:created>
  <dcterms:modified xsi:type="dcterms:W3CDTF">2010-03-13T10:19:16Z</dcterms:modified>
</cp:coreProperties>
</file>